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60" r:id="rId9"/>
    <p:sldId id="266" r:id="rId10"/>
    <p:sldId id="268" r:id="rId11"/>
    <p:sldId id="272" r:id="rId12"/>
    <p:sldId id="271" r:id="rId13"/>
    <p:sldId id="273" r:id="rId14"/>
    <p:sldId id="267" r:id="rId15"/>
    <p:sldId id="258" r:id="rId16"/>
    <p:sldId id="274" r:id="rId17"/>
    <p:sldId id="275" r:id="rId18"/>
    <p:sldId id="27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706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10 70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086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2. You may end up finding contradiction</a:t>
            </a:r>
          </a:p>
          <a:p>
            <a:r>
              <a:rPr lang="en-NL" dirty="0"/>
              <a:t>Undecidability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3">
            <a:extLst>
              <a:ext uri="{FF2B5EF4-FFF2-40B4-BE49-F238E27FC236}">
                <a16:creationId xmlns:a16="http://schemas.microsoft.com/office/drawing/2014/main" id="{84524344-6823-49EA-89D4-E36A82A9F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088" y="1354820"/>
            <a:ext cx="8748712" cy="2369988"/>
          </a:xfrm>
        </p:spPr>
        <p:txBody>
          <a:bodyPr>
            <a:normAutofit/>
          </a:bodyPr>
          <a:lstStyle/>
          <a:p>
            <a:pPr algn="l"/>
            <a:r>
              <a:rPr lang="en-NL" sz="5000" dirty="0">
                <a:solidFill>
                  <a:schemeClr val="bg1"/>
                </a:solidFill>
              </a:rPr>
              <a:t>Software 2.0, Abstraction and </a:t>
            </a:r>
            <a:r>
              <a:rPr lang="en-GB" sz="5000" dirty="0">
                <a:solidFill>
                  <a:schemeClr val="bg1"/>
                </a:solidFill>
              </a:rPr>
              <a:t>Gödel’s Incompleteness Theorems</a:t>
            </a:r>
            <a:endParaRPr lang="en-NL" sz="50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736432" y="5079628"/>
            <a:ext cx="7866062" cy="1920136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Nate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n</a:t>
            </a:r>
            <a:r>
              <a:rPr lang="en-NL" dirty="0">
                <a:solidFill>
                  <a:srgbClr val="FFC000"/>
                </a:solidFill>
              </a:rPr>
              <a:t>atitaw.com</a:t>
            </a:r>
          </a:p>
        </p:txBody>
      </p:sp>
      <p:grpSp>
        <p:nvGrpSpPr>
          <p:cNvPr id="42" name="Group 35">
            <a:extLst>
              <a:ext uri="{FF2B5EF4-FFF2-40B4-BE49-F238E27FC236}">
                <a16:creationId xmlns:a16="http://schemas.microsoft.com/office/drawing/2014/main" id="{83F0465A-8953-42AC-8F67-7B9A54E6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0CE1BBA-977A-4210-A80D-8A0BAAA18B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3" name="Group 37">
              <a:extLst>
                <a:ext uri="{FF2B5EF4-FFF2-40B4-BE49-F238E27FC236}">
                  <a16:creationId xmlns:a16="http://schemas.microsoft.com/office/drawing/2014/main" id="{71E1A328-D621-4993-B11B-011ED169A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41D2543A-0A6F-4980-98CA-658AA8EEAC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D0F2937-CF06-453C-B076-800064AE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Define Space/Time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933" y="1092983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966" y="751351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89724-62C7-2844-889A-48135F6EAAAA}"/>
              </a:ext>
            </a:extLst>
          </p:cNvPr>
          <p:cNvSpPr txBox="1"/>
          <p:nvPr/>
        </p:nvSpPr>
        <p:spPr>
          <a:xfrm>
            <a:off x="11358033" y="6439125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rgbClr val="FFC000"/>
                </a:solidFill>
              </a:rPr>
              <a:t>1996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01AFD9AD-6F22-E745-8568-70296E5B5F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4807928"/>
            <a:ext cx="10045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696" y="535491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The Incompleteness Theorems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33596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6483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 defining valid moves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BCDB-A374-9245-AD2C-2A572C0F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A Hint to the Next Paradigm -&gt; </a:t>
            </a:r>
            <a:r>
              <a:rPr lang="en-US" sz="4600" i="1" u="sng" dirty="0">
                <a:solidFill>
                  <a:schemeClr val="bg1"/>
                </a:solidFill>
              </a:rPr>
              <a:t>The Strange Loop</a:t>
            </a:r>
            <a:endParaRPr lang="en-US" sz="4600" i="1" u="sng">
              <a:solidFill>
                <a:schemeClr val="bg1"/>
              </a:solidFill>
            </a:endParaRP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0A05A52-7D62-FC48-890C-4B72E143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7658" y="2663211"/>
            <a:ext cx="2692415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hat is your favorite Zen Koan? - Quora">
            <a:extLst>
              <a:ext uri="{FF2B5EF4-FFF2-40B4-BE49-F238E27FC236}">
                <a16:creationId xmlns:a16="http://schemas.microsoft.com/office/drawing/2014/main" id="{484E12E9-3705-C646-B8BF-A34ECE23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832" y="496673"/>
            <a:ext cx="2999096" cy="2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CB0A5FC-DCC1-1446-96AA-402BFC0F3613}"/>
              </a:ext>
            </a:extLst>
          </p:cNvPr>
          <p:cNvSpPr txBox="1"/>
          <p:nvPr/>
        </p:nvSpPr>
        <p:spPr>
          <a:xfrm>
            <a:off x="1130301" y="5232400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"This statement is false"</a:t>
            </a:r>
            <a:endParaRPr lang="en-NL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9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2F86E-CE17-3941-A144-2558C1DE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J.S. Bach - Das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Musikalische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Opfer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(The Musical Offering)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ch, Perpetual Canon (from The Musical Offering, BWV 1079)-ipqyYdWq250" descr="Bach, Perpetual Canon (from The Musical Offering, BWV 1079)-ipqyYdWq250">
            <a:hlinkClick r:id="" action="ppaction://media"/>
            <a:extLst>
              <a:ext uri="{FF2B5EF4-FFF2-40B4-BE49-F238E27FC236}">
                <a16:creationId xmlns:a16="http://schemas.microsoft.com/office/drawing/2014/main" id="{CA199C19-F094-1D44-AB3B-E482455A6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4" y="2427541"/>
            <a:ext cx="71069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find the next paradigm?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5512FD-FF23-3B4C-AFF9-3C4F74797D03}"/>
              </a:ext>
            </a:extLst>
          </p:cNvPr>
          <p:cNvSpPr txBox="1"/>
          <p:nvPr/>
        </p:nvSpPr>
        <p:spPr>
          <a:xfrm>
            <a:off x="6096000" y="3961753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rgbClr val="FFC000"/>
                </a:solidFill>
              </a:rPr>
              <a:t>Quantum computing</a:t>
            </a:r>
          </a:p>
          <a:p>
            <a:r>
              <a:rPr lang="en-NL" sz="2400" dirty="0">
                <a:solidFill>
                  <a:srgbClr val="FFC000"/>
                </a:solidFill>
              </a:rPr>
              <a:t>Non-duality</a:t>
            </a:r>
          </a:p>
        </p:txBody>
      </p:sp>
      <p:pic>
        <p:nvPicPr>
          <p:cNvPr id="9220" name="Picture 4" descr="Quantum Gravity Unit (Yasha Neiman) | OIST Groups">
            <a:extLst>
              <a:ext uri="{FF2B5EF4-FFF2-40B4-BE49-F238E27FC236}">
                <a16:creationId xmlns:a16="http://schemas.microsoft.com/office/drawing/2014/main" id="{853CD66C-BAE6-734A-9880-1C517983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4897539"/>
            <a:ext cx="4572000" cy="12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Respond via Executing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78" y="101600"/>
            <a:ext cx="6041642" cy="1785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Simple Case – Tic-Tac Toe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6" r="1" b="15950"/>
          <a:stretch/>
        </p:blipFill>
        <p:spPr>
          <a:xfrm>
            <a:off x="599077" y="2423040"/>
            <a:ext cx="5212080" cy="3856948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2A9DAE4E-B565-0048-9366-123155958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2423040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356201" y="-350520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7114578" y="643845"/>
                <a:ext cx="332788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578" y="643845"/>
                <a:ext cx="3327887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→40</m:t>
                              </m:r>
                            </m:lim>
                          </m:limLow>
                        </m:fName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nl-NL" sz="4000" dirty="0">
                  <a:solidFill>
                    <a:srgbClr val="FFC000"/>
                  </a:solidFill>
                </a:endParaRP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nl-NL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l-NL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sSup>
                              <m:sSupPr>
                                <m:ctrlP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NL" sz="40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p>
                            </m:sSup>
                          </m:sup>
                        </m:sSup>
                      </m:e>
                    </m:func>
                  </m:oMath>
                </a14:m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blipFill>
                <a:blip r:embed="rId4"/>
                <a:stretch>
                  <a:fillRect l="-42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177" y="49177"/>
            <a:ext cx="2322220" cy="4450922"/>
          </a:xfrm>
          <a:prstGeom prst="rect">
            <a:avLst/>
          </a:prstGeom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  <p:pic>
        <p:nvPicPr>
          <p:cNvPr id="15" name="Picture 14" descr="A picture containing text, chessman&#10;&#10;Description automatically generated">
            <a:extLst>
              <a:ext uri="{FF2B5EF4-FFF2-40B4-BE49-F238E27FC236}">
                <a16:creationId xmlns:a16="http://schemas.microsoft.com/office/drawing/2014/main" id="{B664A591-2CAE-304D-A048-B92FADADF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834" y="1439200"/>
            <a:ext cx="2322220" cy="23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261</Words>
  <Application>Microsoft Macintosh PowerPoint</Application>
  <PresentationFormat>Widescreen</PresentationFormat>
  <Paragraphs>56</Paragraphs>
  <Slides>18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Enter Software 2.0</vt:lpstr>
      <vt:lpstr>What is Software 2.0?</vt:lpstr>
      <vt:lpstr>Modern Artificial Intelligence</vt:lpstr>
      <vt:lpstr>PowerPoint Presentation</vt:lpstr>
      <vt:lpstr>Abstraction</vt:lpstr>
      <vt:lpstr>The Paradigm Shift</vt:lpstr>
      <vt:lpstr>The Incompleteness Theorems</vt:lpstr>
      <vt:lpstr>PowerPoint Presentation</vt:lpstr>
      <vt:lpstr>A Hint to the Next Paradigm -&gt; The Strange Loop</vt:lpstr>
      <vt:lpstr>J.S. Bach - Das Musikalische Opfer (The Musical Offering)</vt:lpstr>
      <vt:lpstr>How do we find the next paradigm?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2.0, Abstraction and Gödel’s Incompleteness Theorems</dc:title>
  <dc:creator>Nathnael Shenkute</dc:creator>
  <cp:lastModifiedBy>Nathnael Shenkute</cp:lastModifiedBy>
  <cp:revision>1</cp:revision>
  <dcterms:created xsi:type="dcterms:W3CDTF">2020-12-24T18:45:54Z</dcterms:created>
  <dcterms:modified xsi:type="dcterms:W3CDTF">2020-12-24T21:03:54Z</dcterms:modified>
</cp:coreProperties>
</file>